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sldIdLst>
    <p:sldId id="274" r:id="rId2"/>
    <p:sldId id="256" r:id="rId3"/>
    <p:sldId id="275" r:id="rId4"/>
    <p:sldId id="309" r:id="rId5"/>
    <p:sldId id="276" r:id="rId6"/>
    <p:sldId id="303" r:id="rId7"/>
    <p:sldId id="304" r:id="rId8"/>
    <p:sldId id="305" r:id="rId9"/>
    <p:sldId id="301" r:id="rId10"/>
    <p:sldId id="307" r:id="rId11"/>
    <p:sldId id="302" r:id="rId12"/>
    <p:sldId id="298" r:id="rId13"/>
    <p:sldId id="277" r:id="rId14"/>
    <p:sldId id="278" r:id="rId15"/>
    <p:sldId id="279" r:id="rId16"/>
    <p:sldId id="308" r:id="rId17"/>
    <p:sldId id="281" r:id="rId18"/>
    <p:sldId id="28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C1E741-3F92-42D6-B777-A73413B390B5}"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87404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C1E741-3F92-42D6-B777-A73413B390B5}"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13416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C1E741-3F92-42D6-B777-A73413B390B5}"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0FF7B7-671D-4797-88A5-8DF010D5A64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3917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1C1E741-3F92-42D6-B777-A73413B390B5}"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1853424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1C1E741-3F92-42D6-B777-A73413B390B5}"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0FF7B7-671D-4797-88A5-8DF010D5A64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79262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1C1E741-3F92-42D6-B777-A73413B390B5}"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1717130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C1E741-3F92-42D6-B777-A73413B390B5}"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2696983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C1E741-3F92-42D6-B777-A73413B390B5}"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3742568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766233" y="304801"/>
            <a:ext cx="10668000" cy="1216025"/>
          </a:xfrm>
        </p:spPr>
        <p:txBody>
          <a:bodyPr/>
          <a:lstStyle/>
          <a:p>
            <a:r>
              <a:rPr lang="en-US"/>
              <a:t>Click to edit Master title style</a:t>
            </a:r>
          </a:p>
        </p:txBody>
      </p:sp>
      <p:sp>
        <p:nvSpPr>
          <p:cNvPr id="3" name="Content Placeholder 2"/>
          <p:cNvSpPr>
            <a:spLocks noGrp="1"/>
          </p:cNvSpPr>
          <p:nvPr>
            <p:ph sz="quarter" idx="1"/>
          </p:nvPr>
        </p:nvSpPr>
        <p:spPr>
          <a:xfrm>
            <a:off x="755651" y="1752600"/>
            <a:ext cx="52324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1251" y="1752600"/>
            <a:ext cx="52324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755651" y="3962400"/>
            <a:ext cx="106680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dt" sz="half" idx="10"/>
          </p:nvPr>
        </p:nvSpPr>
        <p:spPr>
          <a:ln/>
        </p:spPr>
        <p:txBody>
          <a:bodyPr/>
          <a:lstStyle>
            <a:lvl1pPr>
              <a:defRPr/>
            </a:lvl1pPr>
          </a:lstStyle>
          <a:p>
            <a:pPr>
              <a:defRPr/>
            </a:pPr>
            <a:endParaRPr lang="en-US"/>
          </a:p>
        </p:txBody>
      </p:sp>
      <p:sp>
        <p:nvSpPr>
          <p:cNvPr id="7" name="Rectangle 7"/>
          <p:cNvSpPr>
            <a:spLocks noGrp="1" noChangeArrowheads="1"/>
          </p:cNvSpPr>
          <p:nvPr>
            <p:ph type="ftr" sz="quarter" idx="11"/>
          </p:nvPr>
        </p:nvSpPr>
        <p:spPr>
          <a:ln/>
        </p:spPr>
        <p:txBody>
          <a:bodyPr/>
          <a:lstStyle>
            <a:lvl1pPr>
              <a:defRPr/>
            </a:lvl1pPr>
          </a:lstStyle>
          <a:p>
            <a:pPr>
              <a:defRPr/>
            </a:pPr>
            <a:endParaRPr lang="en-US"/>
          </a:p>
        </p:txBody>
      </p:sp>
      <p:sp>
        <p:nvSpPr>
          <p:cNvPr id="8" name="Rectangle 8"/>
          <p:cNvSpPr>
            <a:spLocks noGrp="1" noChangeArrowheads="1"/>
          </p:cNvSpPr>
          <p:nvPr>
            <p:ph type="sldNum" sz="quarter" idx="12"/>
          </p:nvPr>
        </p:nvSpPr>
        <p:spPr>
          <a:ln/>
        </p:spPr>
        <p:txBody>
          <a:bodyPr/>
          <a:lstStyle>
            <a:lvl1pPr>
              <a:defRPr/>
            </a:lvl1pPr>
          </a:lstStyle>
          <a:p>
            <a:fld id="{C96D5CF4-EA8E-4023-A25E-C733E0A28832}" type="slidenum">
              <a:rPr lang="en-US"/>
              <a:pPr/>
              <a:t>‹#›</a:t>
            </a:fld>
            <a:endParaRPr lang="en-US"/>
          </a:p>
        </p:txBody>
      </p:sp>
    </p:spTree>
    <p:extLst>
      <p:ext uri="{BB962C8B-B14F-4D97-AF65-F5344CB8AC3E}">
        <p14:creationId xmlns:p14="http://schemas.microsoft.com/office/powerpoint/2010/main" val="320994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C1E741-3F92-42D6-B777-A73413B390B5}"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330469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C1E741-3F92-42D6-B777-A73413B390B5}"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121443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C1E741-3F92-42D6-B777-A73413B390B5}"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2055823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C1E741-3F92-42D6-B777-A73413B390B5}" type="datetimeFigureOut">
              <a:rPr lang="en-US" smtClean="0"/>
              <a:t>4/4/2020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1539510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C1E741-3F92-42D6-B777-A73413B390B5}"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1786732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1E741-3F92-42D6-B777-A73413B390B5}"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404531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C1E741-3F92-42D6-B777-A73413B390B5}"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4033356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C1E741-3F92-42D6-B777-A73413B390B5}"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0FF7B7-671D-4797-88A5-8DF010D5A644}" type="slidenum">
              <a:rPr lang="en-US" smtClean="0"/>
              <a:t>‹#›</a:t>
            </a:fld>
            <a:endParaRPr lang="en-US"/>
          </a:p>
        </p:txBody>
      </p:sp>
    </p:spTree>
    <p:extLst>
      <p:ext uri="{BB962C8B-B14F-4D97-AF65-F5344CB8AC3E}">
        <p14:creationId xmlns:p14="http://schemas.microsoft.com/office/powerpoint/2010/main" val="3805395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1C1E741-3F92-42D6-B777-A73413B390B5}" type="datetimeFigureOut">
              <a:rPr lang="en-US" smtClean="0"/>
              <a:t>4/4/2020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70FF7B7-671D-4797-88A5-8DF010D5A644}" type="slidenum">
              <a:rPr lang="en-US" smtClean="0"/>
              <a:t>‹#›</a:t>
            </a:fld>
            <a:endParaRPr lang="en-US"/>
          </a:p>
        </p:txBody>
      </p:sp>
    </p:spTree>
    <p:extLst>
      <p:ext uri="{BB962C8B-B14F-4D97-AF65-F5344CB8AC3E}">
        <p14:creationId xmlns:p14="http://schemas.microsoft.com/office/powerpoint/2010/main" val="2976187528"/>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 id="2147483883" r:id="rId16"/>
    <p:sldLayoutId id="2147483884"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9530" y="469232"/>
            <a:ext cx="8719505" cy="5486399"/>
          </a:xfrm>
        </p:spPr>
        <p:txBody>
          <a:bodyPr anchor="t"/>
          <a:lstStyle/>
          <a:p>
            <a:pPr algn="just"/>
            <a:r>
              <a:rPr lang="en-US" sz="4400" b="1" dirty="0"/>
              <a:t>		</a:t>
            </a:r>
            <a:br>
              <a:rPr lang="en-US" sz="4400" b="1" dirty="0"/>
            </a:br>
            <a:br>
              <a:rPr lang="en-US" sz="4400" b="1" dirty="0"/>
            </a:br>
            <a:r>
              <a:rPr lang="en-US" sz="4400" b="1" dirty="0"/>
              <a:t> Item Discrimination 	Power</a:t>
            </a:r>
          </a:p>
        </p:txBody>
      </p:sp>
    </p:spTree>
    <p:extLst>
      <p:ext uri="{BB962C8B-B14F-4D97-AF65-F5344CB8AC3E}">
        <p14:creationId xmlns:p14="http://schemas.microsoft.com/office/powerpoint/2010/main" val="1143963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a:bodyPr>
          <a:lstStyle/>
          <a:p>
            <a:pPr algn="l"/>
            <a:endParaRPr lang="en-US" b="1" dirty="0"/>
          </a:p>
        </p:txBody>
      </p:sp>
      <p:sp>
        <p:nvSpPr>
          <p:cNvPr id="3" name="Subtitle 2"/>
          <p:cNvSpPr>
            <a:spLocks noGrp="1"/>
          </p:cNvSpPr>
          <p:nvPr>
            <p:ph type="subTitle" idx="1"/>
          </p:nvPr>
        </p:nvSpPr>
        <p:spPr>
          <a:xfrm>
            <a:off x="1976298" y="1744579"/>
            <a:ext cx="9706186" cy="4710812"/>
          </a:xfrm>
        </p:spPr>
        <p:txBody>
          <a:bodyPr>
            <a:normAutofit/>
          </a:bodyPr>
          <a:lstStyle/>
          <a:p>
            <a:pPr marL="571500" indent="-571500">
              <a:buFont typeface="Arial" panose="020B0604020202020204" pitchFamily="34" charset="0"/>
              <a:buChar char="•"/>
            </a:pPr>
            <a:r>
              <a:rPr lang="en-US" sz="4400" dirty="0"/>
              <a:t>Now count the number of right responses in highest scoring group (H) and lowest scoring group (L) for each item.</a:t>
            </a:r>
          </a:p>
          <a:p>
            <a:pPr marL="571500" indent="-571500">
              <a:buFont typeface="Arial" panose="020B0604020202020204" pitchFamily="34" charset="0"/>
              <a:buChar char="•"/>
            </a:pPr>
            <a:r>
              <a:rPr lang="en-US" sz="4400" dirty="0"/>
              <a:t>Now subtract L from H.</a:t>
            </a:r>
          </a:p>
          <a:p>
            <a:pPr algn="l"/>
            <a:endParaRPr lang="en-US" sz="4400" dirty="0"/>
          </a:p>
        </p:txBody>
      </p:sp>
    </p:spTree>
    <p:extLst>
      <p:ext uri="{BB962C8B-B14F-4D97-AF65-F5344CB8AC3E}">
        <p14:creationId xmlns:p14="http://schemas.microsoft.com/office/powerpoint/2010/main" val="500003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1855953" y="846233"/>
          <a:ext cx="9021763" cy="6537325"/>
        </p:xfrm>
        <a:graphic>
          <a:graphicData uri="http://schemas.openxmlformats.org/presentationml/2006/ole">
            <mc:AlternateContent xmlns:mc="http://schemas.openxmlformats.org/markup-compatibility/2006">
              <mc:Choice xmlns:v="urn:schemas-microsoft-com:vml" Requires="v">
                <p:oleObj spid="_x0000_s4112" name="Document" r:id="rId3" imgW="5946064" imgH="4306378" progId="Word.Document.12">
                  <p:embed/>
                </p:oleObj>
              </mc:Choice>
              <mc:Fallback>
                <p:oleObj name="Document" r:id="rId3" imgW="5946064" imgH="4306378" progId="Word.Document.12">
                  <p:embed/>
                  <p:pic>
                    <p:nvPicPr>
                      <p:cNvPr id="0" name=""/>
                      <p:cNvPicPr>
                        <a:picLocks noChangeAspect="1" noChangeArrowheads="1"/>
                      </p:cNvPicPr>
                      <p:nvPr/>
                    </p:nvPicPr>
                    <p:blipFill>
                      <a:blip r:embed="rId4"/>
                      <a:srcRect/>
                      <a:stretch>
                        <a:fillRect/>
                      </a:stretch>
                    </p:blipFill>
                    <p:spPr bwMode="auto">
                      <a:xfrm>
                        <a:off x="1855953" y="846233"/>
                        <a:ext cx="9021763" cy="653732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716172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2629" y="0"/>
            <a:ext cx="9793819" cy="1144781"/>
          </a:xfrm>
        </p:spPr>
        <p:txBody>
          <a:bodyPr>
            <a:normAutofit/>
          </a:bodyPr>
          <a:lstStyle/>
          <a:p>
            <a:r>
              <a:rPr lang="en-US" dirty="0"/>
              <a:t>Discrimination Index Formula</a:t>
            </a:r>
            <a:endParaRPr lang="en-US" b="1"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837787" y="1308554"/>
                <a:ext cx="10871992" cy="5379553"/>
              </a:xfrm>
            </p:spPr>
            <p:txBody>
              <a:bodyPr>
                <a:normAutofit fontScale="92500" lnSpcReduction="10000"/>
              </a:bodyPr>
              <a:lstStyle/>
              <a:p>
                <a:pPr algn="l"/>
                <a14:m>
                  <m:oMath xmlns:m="http://schemas.openxmlformats.org/officeDocument/2006/math">
                    <m:r>
                      <a:rPr lang="en-US" sz="6500" b="1" i="1" spc="50" smtClean="0">
                        <a:ln w="0"/>
                        <a:solidFill>
                          <a:schemeClr val="bg2"/>
                        </a:solidFill>
                        <a:effectLst>
                          <a:innerShdw blurRad="63500" dist="50800" dir="13500000">
                            <a:srgbClr val="000000">
                              <a:alpha val="50000"/>
                            </a:srgbClr>
                          </a:innerShdw>
                        </a:effectLst>
                        <a:latin typeface="Cambria Math" panose="02040503050406030204" pitchFamily="18" charset="0"/>
                      </a:rPr>
                      <m:t>       </m:t>
                    </m:r>
                    <m: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t>𝐷</m:t>
                    </m:r>
                    <m: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t>= </m:t>
                    </m:r>
                    <m:f>
                      <m:fPr>
                        <m:ctrlP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ctrlPr>
                      </m:fPr>
                      <m:num>
                        <m: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t>𝐻</m:t>
                        </m:r>
                        <m: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t>−</m:t>
                        </m:r>
                        <m: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t>𝐿</m:t>
                        </m:r>
                      </m:num>
                      <m:den>
                        <m:f>
                          <m:fPr>
                            <m:type m:val="lin"/>
                            <m:ctrlP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ctrlPr>
                          </m:fPr>
                          <m:num>
                            <m: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t>𝑁</m:t>
                            </m:r>
                          </m:num>
                          <m:den>
                            <m:r>
                              <a:rPr lang="en-US" sz="6500" b="1" i="1" smtClean="0">
                                <a:ln w="22225">
                                  <a:solidFill>
                                    <a:schemeClr val="accent2"/>
                                  </a:solidFill>
                                  <a:prstDash val="solid"/>
                                </a:ln>
                                <a:solidFill>
                                  <a:schemeClr val="accent2">
                                    <a:lumMod val="40000"/>
                                    <a:lumOff val="60000"/>
                                  </a:schemeClr>
                                </a:solidFill>
                                <a:latin typeface="Cambria Math" panose="02040503050406030204" pitchFamily="18" charset="0"/>
                              </a:rPr>
                              <m:t>2</m:t>
                            </m:r>
                          </m:den>
                        </m:f>
                      </m:den>
                    </m:f>
                  </m:oMath>
                </a14:m>
                <a:r>
                  <a:rPr lang="en-US" sz="6500" b="1" dirty="0">
                    <a:ln w="22225">
                      <a:solidFill>
                        <a:schemeClr val="accent2"/>
                      </a:solidFill>
                      <a:prstDash val="solid"/>
                    </a:ln>
                    <a:solidFill>
                      <a:schemeClr val="accent2">
                        <a:lumMod val="40000"/>
                        <a:lumOff val="60000"/>
                      </a:schemeClr>
                    </a:solidFill>
                  </a:rPr>
                  <a:t> </a:t>
                </a:r>
              </a:p>
              <a:p>
                <a:r>
                  <a:rPr lang="en-US" sz="3900" dirty="0"/>
                  <a:t>D = index of Determination</a:t>
                </a:r>
              </a:p>
              <a:p>
                <a:r>
                  <a:rPr lang="en-US" sz="3900" dirty="0"/>
                  <a:t>H = number of students in higher-scoring group who answered correct.</a:t>
                </a:r>
              </a:p>
              <a:p>
                <a:r>
                  <a:rPr lang="en-US" sz="3900" dirty="0"/>
                  <a:t>L = number of students in low-scoring group who answered correct.</a:t>
                </a:r>
              </a:p>
              <a:p>
                <a:r>
                  <a:rPr lang="en-US" sz="3900" dirty="0"/>
                  <a:t>N = Total number of students in both high and low scoring group.</a:t>
                </a:r>
              </a:p>
              <a:p>
                <a:endParaRPr lang="en-US" sz="4400"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837787" y="1308554"/>
                <a:ext cx="10871992" cy="5379553"/>
              </a:xfrm>
              <a:blipFill rotWithShape="0">
                <a:blip r:embed="rId2"/>
                <a:stretch>
                  <a:fillRect l="-1682" b="-3061"/>
                </a:stretch>
              </a:blipFill>
            </p:spPr>
            <p:txBody>
              <a:bodyPr/>
              <a:lstStyle/>
              <a:p>
                <a:r>
                  <a:rPr lang="en-US">
                    <a:noFill/>
                  </a:rPr>
                  <a:t> </a:t>
                </a:r>
              </a:p>
            </p:txBody>
          </p:sp>
        </mc:Fallback>
      </mc:AlternateContent>
    </p:spTree>
    <p:extLst>
      <p:ext uri="{BB962C8B-B14F-4D97-AF65-F5344CB8AC3E}">
        <p14:creationId xmlns:p14="http://schemas.microsoft.com/office/powerpoint/2010/main" val="2885721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a:bodyPr>
          <a:lstStyle/>
          <a:p>
            <a:pPr algn="l"/>
            <a:endParaRPr lang="en-US" b="1" dirty="0"/>
          </a:p>
        </p:txBody>
      </p:sp>
      <p:sp>
        <p:nvSpPr>
          <p:cNvPr id="3" name="Subtitle 2"/>
          <p:cNvSpPr>
            <a:spLocks noGrp="1"/>
          </p:cNvSpPr>
          <p:nvPr>
            <p:ph type="subTitle" idx="1"/>
          </p:nvPr>
        </p:nvSpPr>
        <p:spPr>
          <a:xfrm>
            <a:off x="1976298" y="1744579"/>
            <a:ext cx="9706186" cy="4710812"/>
          </a:xfrm>
        </p:spPr>
        <p:txBody>
          <a:bodyPr>
            <a:normAutofit/>
          </a:bodyPr>
          <a:lstStyle/>
          <a:p>
            <a:pPr algn="l"/>
            <a:r>
              <a:rPr lang="en-US" sz="4400" dirty="0"/>
              <a:t>Now we can determine the Discrimination power of any item by this formula.</a:t>
            </a:r>
          </a:p>
          <a:p>
            <a:pPr algn="l"/>
            <a:r>
              <a:rPr lang="en-US" sz="4400" dirty="0"/>
              <a:t>For example:</a:t>
            </a:r>
          </a:p>
          <a:p>
            <a:pPr algn="l"/>
            <a:r>
              <a:rPr lang="en-US" sz="4400" dirty="0"/>
              <a:t>The D value for each item will be :</a:t>
            </a:r>
          </a:p>
        </p:txBody>
      </p:sp>
    </p:spTree>
    <p:extLst>
      <p:ext uri="{BB962C8B-B14F-4D97-AF65-F5344CB8AC3E}">
        <p14:creationId xmlns:p14="http://schemas.microsoft.com/office/powerpoint/2010/main" val="1403289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a:bodyPr>
          <a:lstStyle/>
          <a:p>
            <a:pPr algn="l"/>
            <a:endParaRPr lang="en-US" b="1" dirty="0"/>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3960658604"/>
                  </p:ext>
                </p:extLst>
              </p:nvPr>
            </p:nvGraphicFramePr>
            <p:xfrm>
              <a:off x="1376908" y="1593122"/>
              <a:ext cx="10059915" cy="4821325"/>
            </p:xfrm>
            <a:graphic>
              <a:graphicData uri="http://schemas.openxmlformats.org/drawingml/2006/table">
                <a:tbl>
                  <a:tblPr firstRow="1" bandRow="1">
                    <a:tableStyleId>{5940675A-B579-460E-94D1-54222C63F5DA}</a:tableStyleId>
                  </a:tblPr>
                  <a:tblGrid>
                    <a:gridCol w="2011983">
                      <a:extLst>
                        <a:ext uri="{9D8B030D-6E8A-4147-A177-3AD203B41FA5}">
                          <a16:colId xmlns:a16="http://schemas.microsoft.com/office/drawing/2014/main" val="20000"/>
                        </a:ext>
                      </a:extLst>
                    </a:gridCol>
                    <a:gridCol w="2011983">
                      <a:extLst>
                        <a:ext uri="{9D8B030D-6E8A-4147-A177-3AD203B41FA5}">
                          <a16:colId xmlns:a16="http://schemas.microsoft.com/office/drawing/2014/main" val="20001"/>
                        </a:ext>
                      </a:extLst>
                    </a:gridCol>
                    <a:gridCol w="2011983">
                      <a:extLst>
                        <a:ext uri="{9D8B030D-6E8A-4147-A177-3AD203B41FA5}">
                          <a16:colId xmlns:a16="http://schemas.microsoft.com/office/drawing/2014/main" val="20002"/>
                        </a:ext>
                      </a:extLst>
                    </a:gridCol>
                    <a:gridCol w="2011983">
                      <a:extLst>
                        <a:ext uri="{9D8B030D-6E8A-4147-A177-3AD203B41FA5}">
                          <a16:colId xmlns:a16="http://schemas.microsoft.com/office/drawing/2014/main" val="20003"/>
                        </a:ext>
                      </a:extLst>
                    </a:gridCol>
                    <a:gridCol w="2011983">
                      <a:extLst>
                        <a:ext uri="{9D8B030D-6E8A-4147-A177-3AD203B41FA5}">
                          <a16:colId xmlns:a16="http://schemas.microsoft.com/office/drawing/2014/main" val="20004"/>
                        </a:ext>
                      </a:extLst>
                    </a:gridCol>
                  </a:tblGrid>
                  <a:tr h="739871">
                    <a:tc>
                      <a:txBody>
                        <a:bodyPr/>
                        <a:lstStyle/>
                        <a:p>
                          <a:pPr algn="ctr"/>
                          <a:r>
                            <a:rPr lang="en-US" sz="1800" b="0" dirty="0">
                              <a:ln w="22225">
                                <a:solidFill>
                                  <a:schemeClr val="accent2"/>
                                </a:solidFill>
                                <a:prstDash val="solid"/>
                              </a:ln>
                            </a:rPr>
                            <a:t>Item </a:t>
                          </a:r>
                          <a14:m>
                            <m:oMath xmlns:m="http://schemas.openxmlformats.org/officeDocument/2006/math">
                              <m:r>
                                <a:rPr lang="en-US" sz="1800" b="0" i="0" smtClean="0">
                                  <a:ln w="22225">
                                    <a:solidFill>
                                      <a:schemeClr val="accent2"/>
                                    </a:solidFill>
                                    <a:prstDash val="solid"/>
                                  </a:ln>
                                  <a:latin typeface="Cambria Math" panose="02040503050406030204" pitchFamily="18" charset="0"/>
                                </a:rPr>
                                <m:t>1</m:t>
                              </m:r>
                            </m:oMath>
                          </a14:m>
                          <a:endParaRPr lang="en-US" dirty="0"/>
                        </a:p>
                      </a:txBody>
                      <a:tcPr/>
                    </a:tc>
                    <a:tc>
                      <a:txBody>
                        <a:bodyPr/>
                        <a:lstStyle/>
                        <a:p>
                          <a:pPr algn="ctr"/>
                          <a:r>
                            <a:rPr lang="en-US" sz="1800" b="0" dirty="0">
                              <a:ln w="22225">
                                <a:solidFill>
                                  <a:schemeClr val="accent2"/>
                                </a:solidFill>
                                <a:prstDash val="solid"/>
                              </a:ln>
                            </a:rPr>
                            <a:t>Item </a:t>
                          </a:r>
                          <a14:m>
                            <m:oMath xmlns:m="http://schemas.openxmlformats.org/officeDocument/2006/math">
                              <m:r>
                                <a:rPr lang="en-US" sz="1800" b="0" i="0" smtClean="0">
                                  <a:ln w="22225">
                                    <a:solidFill>
                                      <a:schemeClr val="accent2"/>
                                    </a:solidFill>
                                    <a:prstDash val="solid"/>
                                  </a:ln>
                                  <a:latin typeface="Cambria Math" panose="02040503050406030204" pitchFamily="18" charset="0"/>
                                </a:rPr>
                                <m:t>2</m:t>
                              </m:r>
                            </m:oMath>
                          </a14:m>
                          <a:endParaRPr lang="en-US" dirty="0"/>
                        </a:p>
                      </a:txBody>
                      <a:tcPr/>
                    </a:tc>
                    <a:tc>
                      <a:txBody>
                        <a:bodyPr/>
                        <a:lstStyle/>
                        <a:p>
                          <a:pPr algn="ctr"/>
                          <a:r>
                            <a:rPr lang="en-US" sz="1800" b="0" dirty="0">
                              <a:ln w="22225">
                                <a:solidFill>
                                  <a:schemeClr val="accent2"/>
                                </a:solidFill>
                                <a:prstDash val="solid"/>
                              </a:ln>
                            </a:rPr>
                            <a:t>Item </a:t>
                          </a:r>
                          <a14:m>
                            <m:oMath xmlns:m="http://schemas.openxmlformats.org/officeDocument/2006/math">
                              <m:r>
                                <a:rPr lang="en-US" sz="1800" b="0" i="0" smtClean="0">
                                  <a:ln w="22225">
                                    <a:solidFill>
                                      <a:schemeClr val="accent2"/>
                                    </a:solidFill>
                                    <a:prstDash val="solid"/>
                                  </a:ln>
                                  <a:latin typeface="Cambria Math" panose="02040503050406030204" pitchFamily="18" charset="0"/>
                                </a:rPr>
                                <m:t>3</m:t>
                              </m:r>
                            </m:oMath>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m:rPr>
                                    <m:sty m:val="p"/>
                                  </m:rPr>
                                  <a:rPr lang="en-US" sz="1800" b="0" i="0" smtClean="0">
                                    <a:ln w="22225">
                                      <a:solidFill>
                                        <a:schemeClr val="accent2"/>
                                      </a:solidFill>
                                      <a:prstDash val="solid"/>
                                    </a:ln>
                                    <a:latin typeface="Cambria Math" panose="02040503050406030204" pitchFamily="18" charset="0"/>
                                  </a:rPr>
                                  <m:t>item</m:t>
                                </m:r>
                                <m:r>
                                  <a:rPr lang="en-US" sz="1800" b="0" i="0" smtClean="0">
                                    <a:ln w="22225">
                                      <a:solidFill>
                                        <a:schemeClr val="accent2"/>
                                      </a:solidFill>
                                      <a:prstDash val="solid"/>
                                    </a:ln>
                                    <a:latin typeface="Cambria Math" panose="02040503050406030204" pitchFamily="18" charset="0"/>
                                  </a:rPr>
                                  <m:t> 4</m:t>
                                </m:r>
                              </m:oMath>
                            </m:oMathPara>
                          </a14:m>
                          <a:endParaRPr lang="en-US" dirty="0"/>
                        </a:p>
                      </a:txBody>
                      <a:tcPr/>
                    </a:tc>
                    <a:tc>
                      <a:txBody>
                        <a:bodyPr/>
                        <a:lstStyle/>
                        <a:p>
                          <a:pPr algn="ctr"/>
                          <a:r>
                            <a:rPr lang="en-US" sz="1800" b="0" dirty="0">
                              <a:ln w="22225">
                                <a:solidFill>
                                  <a:schemeClr val="accent2"/>
                                </a:solidFill>
                                <a:prstDash val="solid"/>
                              </a:ln>
                            </a:rPr>
                            <a:t>Item </a:t>
                          </a:r>
                          <a14:m>
                            <m:oMath xmlns:m="http://schemas.openxmlformats.org/officeDocument/2006/math">
                              <m:r>
                                <a:rPr lang="en-US" sz="1800" b="0" i="0" smtClean="0">
                                  <a:ln w="22225">
                                    <a:solidFill>
                                      <a:schemeClr val="accent2"/>
                                    </a:solidFill>
                                    <a:prstDash val="solid"/>
                                  </a:ln>
                                  <a:latin typeface="Cambria Math" panose="02040503050406030204" pitchFamily="18" charset="0"/>
                                </a:rPr>
                                <m:t>5</m:t>
                              </m:r>
                            </m:oMath>
                          </a14:m>
                          <a:endParaRPr lang="en-US" dirty="0"/>
                        </a:p>
                      </a:txBody>
                      <a:tcPr/>
                    </a:tc>
                    <a:extLst>
                      <a:ext uri="{0D108BD9-81ED-4DB2-BD59-A6C34878D82A}">
                        <a16:rowId xmlns:a16="http://schemas.microsoft.com/office/drawing/2014/main" val="10000"/>
                      </a:ext>
                    </a:extLst>
                  </a:tr>
                  <a:tr h="1284133">
                    <a:tc>
                      <a:txBody>
                        <a:bodyPr/>
                        <a:lstStyle/>
                        <a:p>
                          <a:pPr algn="ct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b="0" i="0" smtClean="0">
                                        <a:ln w="22225">
                                          <a:solidFill>
                                            <a:schemeClr val="accent2"/>
                                          </a:solidFill>
                                          <a:prstDash val="solid"/>
                                        </a:ln>
                                        <a:latin typeface="Cambria Math" panose="02040503050406030204" pitchFamily="18" charset="0"/>
                                      </a:rPr>
                                      <m:t>5−5</m:t>
                                    </m:r>
                                  </m:num>
                                  <m:den>
                                    <m:f>
                                      <m:fPr>
                                        <m:type m:val="lin"/>
                                        <m:ctrlPr>
                                          <a:rPr lang="en-US" sz="2800" i="1">
                                            <a:ln w="22225">
                                              <a:solidFill>
                                                <a:schemeClr val="accent2"/>
                                              </a:solidFill>
                                              <a:prstDash val="solid"/>
                                            </a:ln>
                                            <a:latin typeface="Cambria Math" panose="02040503050406030204" pitchFamily="18" charset="0"/>
                                          </a:rPr>
                                        </m:ctrlPr>
                                      </m:fPr>
                                      <m:num>
                                        <m:r>
                                          <a:rPr lang="en-US" sz="2800" smtClean="0">
                                            <a:ln w="22225">
                                              <a:solidFill>
                                                <a:schemeClr val="accent2"/>
                                              </a:solidFill>
                                              <a:prstDash val="solid"/>
                                            </a:ln>
                                            <a:latin typeface="Cambria Math" panose="02040503050406030204" pitchFamily="18" charset="0"/>
                                          </a:rPr>
                                          <m:t>𝟏𝟎</m:t>
                                        </m:r>
                                      </m:num>
                                      <m:den>
                                        <m:r>
                                          <a:rPr lang="en-US" sz="2800">
                                            <a:ln w="22225">
                                              <a:solidFill>
                                                <a:schemeClr val="accent2"/>
                                              </a:solidFill>
                                              <a:prstDash val="solid"/>
                                            </a:ln>
                                            <a:latin typeface="Cambria Math" panose="02040503050406030204" pitchFamily="18" charset="0"/>
                                          </a:rPr>
                                          <m:t>2</m:t>
                                        </m:r>
                                      </m:den>
                                    </m:f>
                                  </m:den>
                                </m:f>
                              </m:oMath>
                            </m:oMathPara>
                          </a14:m>
                          <a:endParaRPr lang="en-US" sz="2800" dirty="0"/>
                        </a:p>
                      </a:txBody>
                      <a:tcPr/>
                    </a:tc>
                    <a:tc>
                      <a:txBody>
                        <a:bodyPr/>
                        <a:lstStyle/>
                        <a:p>
                          <a:pPr algn="ct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smtClean="0">
                                        <a:ln w="22225">
                                          <a:solidFill>
                                            <a:schemeClr val="accent2"/>
                                          </a:solidFill>
                                          <a:prstDash val="solid"/>
                                        </a:ln>
                                        <a:latin typeface="Cambria Math" panose="02040503050406030204" pitchFamily="18" charset="0"/>
                                      </a:rPr>
                                      <m:t>𝟒</m:t>
                                    </m:r>
                                    <m:r>
                                      <a:rPr lang="en-US" sz="2800" smtClean="0">
                                        <a:ln w="22225">
                                          <a:solidFill>
                                            <a:schemeClr val="accent2"/>
                                          </a:solidFill>
                                          <a:prstDash val="solid"/>
                                        </a:ln>
                                        <a:latin typeface="Cambria Math" panose="02040503050406030204" pitchFamily="18" charset="0"/>
                                      </a:rPr>
                                      <m:t>−</m:t>
                                    </m:r>
                                    <m:r>
                                      <a:rPr lang="en-US" sz="2800" smtClean="0">
                                        <a:ln w="22225">
                                          <a:solidFill>
                                            <a:schemeClr val="accent2"/>
                                          </a:solidFill>
                                          <a:prstDash val="solid"/>
                                        </a:ln>
                                        <a:latin typeface="Cambria Math" panose="02040503050406030204" pitchFamily="18" charset="0"/>
                                      </a:rPr>
                                      <m:t>𝟐</m:t>
                                    </m:r>
                                  </m:num>
                                  <m:den>
                                    <m:f>
                                      <m:fPr>
                                        <m:type m:val="lin"/>
                                        <m:ctrlPr>
                                          <a:rPr lang="en-US" sz="2800" i="1">
                                            <a:ln w="22225">
                                              <a:solidFill>
                                                <a:schemeClr val="accent2"/>
                                              </a:solidFill>
                                              <a:prstDash val="solid"/>
                                            </a:ln>
                                            <a:latin typeface="Cambria Math" panose="02040503050406030204" pitchFamily="18" charset="0"/>
                                          </a:rPr>
                                        </m:ctrlPr>
                                      </m:fPr>
                                      <m:num>
                                        <m:r>
                                          <a:rPr lang="en-US" sz="2800" smtClean="0">
                                            <a:ln w="22225">
                                              <a:solidFill>
                                                <a:schemeClr val="accent2"/>
                                              </a:solidFill>
                                              <a:prstDash val="solid"/>
                                            </a:ln>
                                            <a:latin typeface="Cambria Math" panose="02040503050406030204" pitchFamily="18" charset="0"/>
                                          </a:rPr>
                                          <m:t>𝟏𝟎</m:t>
                                        </m:r>
                                      </m:num>
                                      <m:den>
                                        <m:r>
                                          <a:rPr lang="en-US" sz="2800">
                                            <a:ln w="22225">
                                              <a:solidFill>
                                                <a:schemeClr val="accent2"/>
                                              </a:solidFill>
                                              <a:prstDash val="solid"/>
                                            </a:ln>
                                            <a:latin typeface="Cambria Math" panose="02040503050406030204" pitchFamily="18" charset="0"/>
                                          </a:rPr>
                                          <m:t>2</m:t>
                                        </m:r>
                                      </m:den>
                                    </m:f>
                                  </m:den>
                                </m:f>
                              </m:oMath>
                            </m:oMathPara>
                          </a14:m>
                          <a:endParaRPr lang="en-US" sz="2800" dirty="0"/>
                        </a:p>
                      </a:txBody>
                      <a:tcPr/>
                    </a:tc>
                    <a:tc>
                      <a:txBody>
                        <a:bodyPr/>
                        <a:lstStyle/>
                        <a:p>
                          <a:pPr algn="ct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b="0" i="0" smtClean="0">
                                        <a:ln w="22225">
                                          <a:solidFill>
                                            <a:schemeClr val="accent2"/>
                                          </a:solidFill>
                                          <a:prstDash val="solid"/>
                                        </a:ln>
                                        <a:latin typeface="Cambria Math" panose="02040503050406030204" pitchFamily="18" charset="0"/>
                                      </a:rPr>
                                      <m:t>3</m:t>
                                    </m:r>
                                    <m:r>
                                      <a:rPr lang="en-US" sz="2800" smtClean="0">
                                        <a:ln w="22225">
                                          <a:solidFill>
                                            <a:schemeClr val="accent2"/>
                                          </a:solidFill>
                                          <a:prstDash val="solid"/>
                                        </a:ln>
                                        <a:latin typeface="Cambria Math" panose="02040503050406030204" pitchFamily="18" charset="0"/>
                                      </a:rPr>
                                      <m:t>−</m:t>
                                    </m:r>
                                    <m:r>
                                      <a:rPr lang="en-US" sz="2800" smtClean="0">
                                        <a:ln w="22225">
                                          <a:solidFill>
                                            <a:schemeClr val="accent2"/>
                                          </a:solidFill>
                                          <a:prstDash val="solid"/>
                                        </a:ln>
                                        <a:latin typeface="Cambria Math" panose="02040503050406030204" pitchFamily="18" charset="0"/>
                                      </a:rPr>
                                      <m:t>𝟐</m:t>
                                    </m:r>
                                  </m:num>
                                  <m:den>
                                    <m:f>
                                      <m:fPr>
                                        <m:type m:val="lin"/>
                                        <m:ctrlPr>
                                          <a:rPr lang="en-US" sz="2800" i="1">
                                            <a:ln w="22225">
                                              <a:solidFill>
                                                <a:schemeClr val="accent2"/>
                                              </a:solidFill>
                                              <a:prstDash val="solid"/>
                                            </a:ln>
                                            <a:latin typeface="Cambria Math" panose="02040503050406030204" pitchFamily="18" charset="0"/>
                                          </a:rPr>
                                        </m:ctrlPr>
                                      </m:fPr>
                                      <m:num>
                                        <m:r>
                                          <a:rPr lang="en-US" sz="2800" smtClean="0">
                                            <a:ln w="22225">
                                              <a:solidFill>
                                                <a:schemeClr val="accent2"/>
                                              </a:solidFill>
                                              <a:prstDash val="solid"/>
                                            </a:ln>
                                            <a:latin typeface="Cambria Math" panose="02040503050406030204" pitchFamily="18" charset="0"/>
                                          </a:rPr>
                                          <m:t>𝟏𝟎</m:t>
                                        </m:r>
                                      </m:num>
                                      <m:den>
                                        <m:r>
                                          <a:rPr lang="en-US" sz="2800">
                                            <a:ln w="22225">
                                              <a:solidFill>
                                                <a:schemeClr val="accent2"/>
                                              </a:solidFill>
                                              <a:prstDash val="solid"/>
                                            </a:ln>
                                            <a:latin typeface="Cambria Math" panose="02040503050406030204" pitchFamily="18" charset="0"/>
                                          </a:rPr>
                                          <m:t>2</m:t>
                                        </m:r>
                                      </m:den>
                                    </m:f>
                                  </m:den>
                                </m:f>
                              </m:oMath>
                            </m:oMathPara>
                          </a14:m>
                          <a:endParaRPr lang="en-US" sz="2800" dirty="0"/>
                        </a:p>
                      </a:txBody>
                      <a:tcPr/>
                    </a:tc>
                    <a:tc>
                      <a:txBody>
                        <a:bodyPr/>
                        <a:lstStyle/>
                        <a:p>
                          <a:pPr algn="ct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b="0" i="0" smtClean="0">
                                        <a:ln w="22225">
                                          <a:solidFill>
                                            <a:schemeClr val="accent2"/>
                                          </a:solidFill>
                                          <a:prstDash val="solid"/>
                                        </a:ln>
                                        <a:latin typeface="Cambria Math" panose="02040503050406030204" pitchFamily="18" charset="0"/>
                                      </a:rPr>
                                      <m:t>3</m:t>
                                    </m:r>
                                    <m:r>
                                      <a:rPr lang="en-US" sz="2800" smtClean="0">
                                        <a:ln w="22225">
                                          <a:solidFill>
                                            <a:schemeClr val="accent2"/>
                                          </a:solidFill>
                                          <a:prstDash val="solid"/>
                                        </a:ln>
                                        <a:latin typeface="Cambria Math" panose="02040503050406030204" pitchFamily="18" charset="0"/>
                                      </a:rPr>
                                      <m:t>−</m:t>
                                    </m:r>
                                    <m:r>
                                      <a:rPr lang="en-US" sz="2800" b="0" i="1" smtClean="0">
                                        <a:ln w="22225">
                                          <a:solidFill>
                                            <a:schemeClr val="accent2"/>
                                          </a:solidFill>
                                          <a:prstDash val="solid"/>
                                        </a:ln>
                                        <a:latin typeface="Cambria Math" panose="02040503050406030204" pitchFamily="18" charset="0"/>
                                      </a:rPr>
                                      <m:t>1</m:t>
                                    </m:r>
                                  </m:num>
                                  <m:den>
                                    <m:f>
                                      <m:fPr>
                                        <m:type m:val="lin"/>
                                        <m:ctrlPr>
                                          <a:rPr lang="en-US" sz="2800" i="1">
                                            <a:ln w="22225">
                                              <a:solidFill>
                                                <a:schemeClr val="accent2"/>
                                              </a:solidFill>
                                              <a:prstDash val="solid"/>
                                            </a:ln>
                                            <a:latin typeface="Cambria Math" panose="02040503050406030204" pitchFamily="18" charset="0"/>
                                          </a:rPr>
                                        </m:ctrlPr>
                                      </m:fPr>
                                      <m:num>
                                        <m:r>
                                          <a:rPr lang="en-US" sz="2800" smtClean="0">
                                            <a:ln w="22225">
                                              <a:solidFill>
                                                <a:schemeClr val="accent2"/>
                                              </a:solidFill>
                                              <a:prstDash val="solid"/>
                                            </a:ln>
                                            <a:latin typeface="Cambria Math" panose="02040503050406030204" pitchFamily="18" charset="0"/>
                                          </a:rPr>
                                          <m:t>𝟏𝟎</m:t>
                                        </m:r>
                                      </m:num>
                                      <m:den>
                                        <m:r>
                                          <a:rPr lang="en-US" sz="2800">
                                            <a:ln w="22225">
                                              <a:solidFill>
                                                <a:schemeClr val="accent2"/>
                                              </a:solidFill>
                                              <a:prstDash val="solid"/>
                                            </a:ln>
                                            <a:latin typeface="Cambria Math" panose="02040503050406030204" pitchFamily="18" charset="0"/>
                                          </a:rPr>
                                          <m:t>2</m:t>
                                        </m:r>
                                      </m:den>
                                    </m:f>
                                  </m:den>
                                </m:f>
                              </m:oMath>
                            </m:oMathPara>
                          </a14:m>
                          <a:endParaRPr lang="en-US" sz="2800" dirty="0"/>
                        </a:p>
                      </a:txBody>
                      <a:tcPr/>
                    </a:tc>
                    <a:tc>
                      <a:txBody>
                        <a:bodyPr/>
                        <a:lstStyle/>
                        <a:p>
                          <a:pPr algn="ct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smtClean="0">
                                        <a:ln w="22225">
                                          <a:solidFill>
                                            <a:schemeClr val="accent2"/>
                                          </a:solidFill>
                                          <a:prstDash val="solid"/>
                                        </a:ln>
                                        <a:latin typeface="Cambria Math" panose="02040503050406030204" pitchFamily="18" charset="0"/>
                                      </a:rPr>
                                    </m:ctrlPr>
                                  </m:fPr>
                                  <m:num>
                                    <m:r>
                                      <a:rPr lang="en-US" sz="2800" b="0" i="1" smtClean="0">
                                        <a:ln w="22225">
                                          <a:solidFill>
                                            <a:schemeClr val="accent2"/>
                                          </a:solidFill>
                                          <a:prstDash val="solid"/>
                                        </a:ln>
                                        <a:latin typeface="Cambria Math" panose="02040503050406030204" pitchFamily="18" charset="0"/>
                                      </a:rPr>
                                      <m:t>5−0</m:t>
                                    </m:r>
                                  </m:num>
                                  <m:den>
                                    <m:f>
                                      <m:fPr>
                                        <m:type m:val="lin"/>
                                        <m:ctrlPr>
                                          <a:rPr lang="en-US" sz="2800" i="1">
                                            <a:ln w="22225">
                                              <a:solidFill>
                                                <a:schemeClr val="accent2"/>
                                              </a:solidFill>
                                              <a:prstDash val="solid"/>
                                            </a:ln>
                                            <a:latin typeface="Cambria Math" panose="02040503050406030204" pitchFamily="18" charset="0"/>
                                          </a:rPr>
                                        </m:ctrlPr>
                                      </m:fPr>
                                      <m:num>
                                        <m:r>
                                          <a:rPr lang="en-US" sz="2800" smtClean="0">
                                            <a:ln w="22225">
                                              <a:solidFill>
                                                <a:schemeClr val="accent2"/>
                                              </a:solidFill>
                                              <a:prstDash val="solid"/>
                                            </a:ln>
                                            <a:latin typeface="Cambria Math" panose="02040503050406030204" pitchFamily="18" charset="0"/>
                                          </a:rPr>
                                          <m:t>𝟏𝟎</m:t>
                                        </m:r>
                                      </m:num>
                                      <m:den>
                                        <m:r>
                                          <a:rPr lang="en-US" sz="2800">
                                            <a:ln w="22225">
                                              <a:solidFill>
                                                <a:schemeClr val="accent2"/>
                                              </a:solidFill>
                                              <a:prstDash val="solid"/>
                                            </a:ln>
                                            <a:latin typeface="Cambria Math" panose="02040503050406030204" pitchFamily="18" charset="0"/>
                                          </a:rPr>
                                          <m:t>2</m:t>
                                        </m:r>
                                      </m:den>
                                    </m:f>
                                  </m:den>
                                </m:f>
                              </m:oMath>
                            </m:oMathPara>
                          </a14:m>
                          <a:endParaRPr lang="en-US" sz="2800" dirty="0"/>
                        </a:p>
                      </a:txBody>
                      <a:tcPr/>
                    </a:tc>
                    <a:extLst>
                      <a:ext uri="{0D108BD9-81ED-4DB2-BD59-A6C34878D82A}">
                        <a16:rowId xmlns:a16="http://schemas.microsoft.com/office/drawing/2014/main" val="10001"/>
                      </a:ext>
                    </a:extLst>
                  </a:tr>
                  <a:tr h="152028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b="0" i="0" smtClean="0">
                                        <a:ln w="22225">
                                          <a:solidFill>
                                            <a:schemeClr val="accent2"/>
                                          </a:solidFill>
                                          <a:prstDash val="solid"/>
                                        </a:ln>
                                        <a:latin typeface="Cambria Math" panose="02040503050406030204" pitchFamily="18" charset="0"/>
                                      </a:rPr>
                                      <m:t>0</m:t>
                                    </m:r>
                                  </m:num>
                                  <m:den>
                                    <m:r>
                                      <a:rPr lang="en-US" sz="2800" smtClean="0">
                                        <a:ln w="22225">
                                          <a:solidFill>
                                            <a:schemeClr val="accent2"/>
                                          </a:solidFill>
                                          <a:prstDash val="solid"/>
                                        </a:ln>
                                        <a:latin typeface="Cambria Math" panose="02040503050406030204" pitchFamily="18" charset="0"/>
                                      </a:rPr>
                                      <m:t>𝟓</m:t>
                                    </m:r>
                                  </m:den>
                                </m:f>
                              </m:oMath>
                            </m:oMathPara>
                          </a14:m>
                          <a:endParaRPr lang="en-US" sz="2800" dirty="0">
                            <a:ln w="22225">
                              <a:solidFill>
                                <a:schemeClr val="accent2"/>
                              </a:solidFill>
                              <a:prstDash val="solid"/>
                            </a:ln>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smtClean="0">
                                        <a:ln w="22225">
                                          <a:solidFill>
                                            <a:schemeClr val="accent2"/>
                                          </a:solidFill>
                                          <a:prstDash val="solid"/>
                                        </a:ln>
                                        <a:latin typeface="Cambria Math" panose="02040503050406030204" pitchFamily="18" charset="0"/>
                                      </a:rPr>
                                      <m:t>𝟐</m:t>
                                    </m:r>
                                  </m:num>
                                  <m:den>
                                    <m:r>
                                      <a:rPr lang="en-US" sz="2800" smtClean="0">
                                        <a:ln w="22225">
                                          <a:solidFill>
                                            <a:schemeClr val="accent2"/>
                                          </a:solidFill>
                                          <a:prstDash val="solid"/>
                                        </a:ln>
                                        <a:latin typeface="Cambria Math" panose="02040503050406030204" pitchFamily="18" charset="0"/>
                                      </a:rPr>
                                      <m:t>𝟓</m:t>
                                    </m:r>
                                  </m:den>
                                </m:f>
                              </m:oMath>
                            </m:oMathPara>
                          </a14:m>
                          <a:endParaRPr lang="en-US" sz="2800" dirty="0">
                            <a:ln w="22225">
                              <a:solidFill>
                                <a:schemeClr val="accent2"/>
                              </a:solidFill>
                              <a:prstDash val="solid"/>
                            </a:ln>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b="0" i="1" smtClean="0">
                                        <a:ln w="22225">
                                          <a:solidFill>
                                            <a:schemeClr val="accent2"/>
                                          </a:solidFill>
                                          <a:prstDash val="solid"/>
                                        </a:ln>
                                        <a:latin typeface="Cambria Math" panose="02040503050406030204" pitchFamily="18" charset="0"/>
                                      </a:rPr>
                                      <m:t>1</m:t>
                                    </m:r>
                                  </m:num>
                                  <m:den>
                                    <m:r>
                                      <a:rPr lang="en-US" sz="2800" smtClean="0">
                                        <a:ln w="22225">
                                          <a:solidFill>
                                            <a:schemeClr val="accent2"/>
                                          </a:solidFill>
                                          <a:prstDash val="solid"/>
                                        </a:ln>
                                        <a:latin typeface="Cambria Math" panose="02040503050406030204" pitchFamily="18" charset="0"/>
                                      </a:rPr>
                                      <m:t>𝟓</m:t>
                                    </m:r>
                                  </m:den>
                                </m:f>
                              </m:oMath>
                            </m:oMathPara>
                          </a14:m>
                          <a:endParaRPr lang="en-US" sz="2800" dirty="0">
                            <a:ln w="22225">
                              <a:solidFill>
                                <a:schemeClr val="accent2"/>
                              </a:solidFill>
                              <a:prstDash val="solid"/>
                            </a:ln>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smtClean="0">
                                        <a:ln w="22225">
                                          <a:solidFill>
                                            <a:schemeClr val="accent2"/>
                                          </a:solidFill>
                                          <a:prstDash val="solid"/>
                                        </a:ln>
                                        <a:latin typeface="Cambria Math" panose="02040503050406030204" pitchFamily="18" charset="0"/>
                                      </a:rPr>
                                      <m:t>𝟐</m:t>
                                    </m:r>
                                  </m:num>
                                  <m:den>
                                    <m:r>
                                      <a:rPr lang="en-US" sz="2800" smtClean="0">
                                        <a:ln w="22225">
                                          <a:solidFill>
                                            <a:schemeClr val="accent2"/>
                                          </a:solidFill>
                                          <a:prstDash val="solid"/>
                                        </a:ln>
                                        <a:latin typeface="Cambria Math" panose="02040503050406030204" pitchFamily="18" charset="0"/>
                                      </a:rPr>
                                      <m:t>𝟓</m:t>
                                    </m:r>
                                  </m:den>
                                </m:f>
                              </m:oMath>
                            </m:oMathPara>
                          </a14:m>
                          <a:endParaRPr lang="en-US" sz="2800" dirty="0">
                            <a:ln w="22225">
                              <a:solidFill>
                                <a:schemeClr val="accent2"/>
                              </a:solidFill>
                              <a:prstDash val="solid"/>
                            </a:ln>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 </m:t>
                                </m:r>
                                <m:f>
                                  <m:fPr>
                                    <m:ctrlPr>
                                      <a:rPr lang="en-US" sz="2800" i="1">
                                        <a:ln w="22225">
                                          <a:solidFill>
                                            <a:schemeClr val="accent2"/>
                                          </a:solidFill>
                                          <a:prstDash val="solid"/>
                                        </a:ln>
                                        <a:latin typeface="Cambria Math" panose="02040503050406030204" pitchFamily="18" charset="0"/>
                                      </a:rPr>
                                    </m:ctrlPr>
                                  </m:fPr>
                                  <m:num>
                                    <m:r>
                                      <a:rPr lang="en-US" sz="2800" b="0" i="1" smtClean="0">
                                        <a:ln w="22225">
                                          <a:solidFill>
                                            <a:schemeClr val="accent2"/>
                                          </a:solidFill>
                                          <a:prstDash val="solid"/>
                                        </a:ln>
                                        <a:latin typeface="Cambria Math" panose="02040503050406030204" pitchFamily="18" charset="0"/>
                                      </a:rPr>
                                      <m:t>5</m:t>
                                    </m:r>
                                  </m:num>
                                  <m:den>
                                    <m:r>
                                      <a:rPr lang="en-US" sz="2800" smtClean="0">
                                        <a:ln w="22225">
                                          <a:solidFill>
                                            <a:schemeClr val="accent2"/>
                                          </a:solidFill>
                                          <a:prstDash val="solid"/>
                                        </a:ln>
                                        <a:latin typeface="Cambria Math" panose="02040503050406030204" pitchFamily="18" charset="0"/>
                                      </a:rPr>
                                      <m:t>𝟓</m:t>
                                    </m:r>
                                  </m:den>
                                </m:f>
                              </m:oMath>
                            </m:oMathPara>
                          </a14:m>
                          <a:endParaRPr lang="en-US" sz="2800" dirty="0">
                            <a:ln w="22225">
                              <a:solidFill>
                                <a:schemeClr val="accent2"/>
                              </a:solidFill>
                              <a:prstDash val="solid"/>
                            </a:ln>
                          </a:endParaRPr>
                        </a:p>
                      </a:txBody>
                      <a:tcPr/>
                    </a:tc>
                    <a:extLst>
                      <a:ext uri="{0D108BD9-81ED-4DB2-BD59-A6C34878D82A}">
                        <a16:rowId xmlns:a16="http://schemas.microsoft.com/office/drawing/2014/main" val="10002"/>
                      </a:ext>
                    </a:extLst>
                  </a:tr>
                  <a:tr h="127703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m:t>
                                </m:r>
                                <m:r>
                                  <a:rPr lang="en-US" sz="2800" smtClean="0">
                                    <a:ln w="22225">
                                      <a:solidFill>
                                        <a:schemeClr val="accent2"/>
                                      </a:solidFill>
                                      <a:prstDash val="solid"/>
                                    </a:ln>
                                    <a:latin typeface="Cambria Math" panose="02040503050406030204" pitchFamily="18" charset="0"/>
                                  </a:rPr>
                                  <m:t>𝟎</m:t>
                                </m:r>
                              </m:oMath>
                            </m:oMathPara>
                          </a14:m>
                          <a:endParaRPr lang="en-US" sz="2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m:t>
                                </m:r>
                                <m:r>
                                  <a:rPr lang="en-US" sz="2800" smtClean="0">
                                    <a:ln w="22225">
                                      <a:solidFill>
                                        <a:schemeClr val="accent2"/>
                                      </a:solidFill>
                                      <a:prstDash val="solid"/>
                                    </a:ln>
                                    <a:latin typeface="Cambria Math" panose="02040503050406030204" pitchFamily="18" charset="0"/>
                                  </a:rPr>
                                  <m:t>𝟎</m:t>
                                </m:r>
                                <m:r>
                                  <a:rPr lang="en-US" sz="2800" smtClean="0">
                                    <a:ln w="22225">
                                      <a:solidFill>
                                        <a:schemeClr val="accent2"/>
                                      </a:solidFill>
                                      <a:prstDash val="solid"/>
                                    </a:ln>
                                    <a:latin typeface="Cambria Math" panose="02040503050406030204" pitchFamily="18" charset="0"/>
                                  </a:rPr>
                                  <m:t>.</m:t>
                                </m:r>
                                <m:r>
                                  <a:rPr lang="en-US" sz="2800" smtClean="0">
                                    <a:ln w="22225">
                                      <a:solidFill>
                                        <a:schemeClr val="accent2"/>
                                      </a:solidFill>
                                      <a:prstDash val="solid"/>
                                    </a:ln>
                                    <a:latin typeface="Cambria Math" panose="02040503050406030204" pitchFamily="18" charset="0"/>
                                  </a:rPr>
                                  <m:t>𝟒</m:t>
                                </m:r>
                              </m:oMath>
                            </m:oMathPara>
                          </a14:m>
                          <a:endParaRPr lang="en-US" sz="2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m:t>
                                </m:r>
                                <m:r>
                                  <a:rPr lang="en-US" sz="2800" smtClean="0">
                                    <a:ln w="22225">
                                      <a:solidFill>
                                        <a:schemeClr val="accent2"/>
                                      </a:solidFill>
                                      <a:prstDash val="solid"/>
                                    </a:ln>
                                    <a:latin typeface="Cambria Math" panose="02040503050406030204" pitchFamily="18" charset="0"/>
                                  </a:rPr>
                                  <m:t>𝟎</m:t>
                                </m:r>
                                <m:r>
                                  <a:rPr lang="en-US" sz="2800" smtClean="0">
                                    <a:ln w="22225">
                                      <a:solidFill>
                                        <a:schemeClr val="accent2"/>
                                      </a:solidFill>
                                      <a:prstDash val="solid"/>
                                    </a:ln>
                                    <a:latin typeface="Cambria Math" panose="02040503050406030204" pitchFamily="18" charset="0"/>
                                  </a:rPr>
                                  <m:t>.2</m:t>
                                </m:r>
                              </m:oMath>
                            </m:oMathPara>
                          </a14:m>
                          <a:endParaRPr lang="en-US" sz="2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m:t>
                                </m:r>
                                <m:r>
                                  <a:rPr lang="en-US" sz="2800" smtClean="0">
                                    <a:ln w="22225">
                                      <a:solidFill>
                                        <a:schemeClr val="accent2"/>
                                      </a:solidFill>
                                      <a:prstDash val="solid"/>
                                    </a:ln>
                                    <a:latin typeface="Cambria Math" panose="02040503050406030204" pitchFamily="18" charset="0"/>
                                  </a:rPr>
                                  <m:t>𝟎</m:t>
                                </m:r>
                                <m:r>
                                  <a:rPr lang="en-US" sz="2800" smtClean="0">
                                    <a:ln w="22225">
                                      <a:solidFill>
                                        <a:schemeClr val="accent2"/>
                                      </a:solidFill>
                                      <a:prstDash val="solid"/>
                                    </a:ln>
                                    <a:latin typeface="Cambria Math" panose="02040503050406030204" pitchFamily="18" charset="0"/>
                                  </a:rPr>
                                  <m:t>.</m:t>
                                </m:r>
                                <m:r>
                                  <a:rPr lang="en-US" sz="2800" smtClean="0">
                                    <a:ln w="22225">
                                      <a:solidFill>
                                        <a:schemeClr val="accent2"/>
                                      </a:solidFill>
                                      <a:prstDash val="solid"/>
                                    </a:ln>
                                    <a:latin typeface="Cambria Math" panose="02040503050406030204" pitchFamily="18" charset="0"/>
                                  </a:rPr>
                                  <m:t>𝟒</m:t>
                                </m:r>
                              </m:oMath>
                            </m:oMathPara>
                          </a14:m>
                          <a:endParaRPr lang="en-US" sz="2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800" smtClean="0">
                                    <a:ln w="22225">
                                      <a:solidFill>
                                        <a:schemeClr val="accent2"/>
                                      </a:solidFill>
                                      <a:prstDash val="solid"/>
                                    </a:ln>
                                    <a:latin typeface="Cambria Math" panose="02040503050406030204" pitchFamily="18" charset="0"/>
                                  </a:rPr>
                                  <m:t>𝐷</m:t>
                                </m:r>
                                <m:r>
                                  <a:rPr lang="en-US" sz="2800" smtClean="0">
                                    <a:ln w="22225">
                                      <a:solidFill>
                                        <a:schemeClr val="accent2"/>
                                      </a:solidFill>
                                      <a:prstDash val="solid"/>
                                    </a:ln>
                                    <a:latin typeface="Cambria Math" panose="02040503050406030204" pitchFamily="18" charset="0"/>
                                  </a:rPr>
                                  <m:t>=1</m:t>
                                </m:r>
                              </m:oMath>
                            </m:oMathPara>
                          </a14:m>
                          <a:endParaRPr lang="en-US" sz="2800" dirty="0"/>
                        </a:p>
                      </a:txBody>
                      <a:tcPr/>
                    </a:tc>
                    <a:extLst>
                      <a:ext uri="{0D108BD9-81ED-4DB2-BD59-A6C34878D82A}">
                        <a16:rowId xmlns:a16="http://schemas.microsoft.com/office/drawing/2014/main" val="10003"/>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3960658604"/>
                  </p:ext>
                </p:extLst>
              </p:nvPr>
            </p:nvGraphicFramePr>
            <p:xfrm>
              <a:off x="1376908" y="1593122"/>
              <a:ext cx="10059915" cy="4821325"/>
            </p:xfrm>
            <a:graphic>
              <a:graphicData uri="http://schemas.openxmlformats.org/drawingml/2006/table">
                <a:tbl>
                  <a:tblPr firstRow="1" bandRow="1">
                    <a:tableStyleId>{5940675A-B579-460E-94D1-54222C63F5DA}</a:tableStyleId>
                  </a:tblPr>
                  <a:tblGrid>
                    <a:gridCol w="2011983"/>
                    <a:gridCol w="2011983"/>
                    <a:gridCol w="2011983"/>
                    <a:gridCol w="2011983"/>
                    <a:gridCol w="2011983"/>
                  </a:tblGrid>
                  <a:tr h="739871">
                    <a:tc>
                      <a:txBody>
                        <a:bodyPr/>
                        <a:lstStyle/>
                        <a:p>
                          <a:endParaRPr lang="en-US"/>
                        </a:p>
                      </a:txBody>
                      <a:tcPr>
                        <a:blipFill rotWithShape="0">
                          <a:blip r:embed="rId2"/>
                          <a:stretch>
                            <a:fillRect l="-303" t="-820" r="-401212" b="-550820"/>
                          </a:stretch>
                        </a:blipFill>
                      </a:tcPr>
                    </a:tc>
                    <a:tc>
                      <a:txBody>
                        <a:bodyPr/>
                        <a:lstStyle/>
                        <a:p>
                          <a:endParaRPr lang="en-US"/>
                        </a:p>
                      </a:txBody>
                      <a:tcPr>
                        <a:blipFill rotWithShape="0">
                          <a:blip r:embed="rId2"/>
                          <a:stretch>
                            <a:fillRect l="-100000" t="-820" r="-300000" b="-550820"/>
                          </a:stretch>
                        </a:blipFill>
                      </a:tcPr>
                    </a:tc>
                    <a:tc>
                      <a:txBody>
                        <a:bodyPr/>
                        <a:lstStyle/>
                        <a:p>
                          <a:endParaRPr lang="en-US"/>
                        </a:p>
                      </a:txBody>
                      <a:tcPr>
                        <a:blipFill rotWithShape="0">
                          <a:blip r:embed="rId2"/>
                          <a:stretch>
                            <a:fillRect l="-200606" t="-820" r="-200909" b="-550820"/>
                          </a:stretch>
                        </a:blipFill>
                      </a:tcPr>
                    </a:tc>
                    <a:tc>
                      <a:txBody>
                        <a:bodyPr/>
                        <a:lstStyle/>
                        <a:p>
                          <a:endParaRPr lang="en-US"/>
                        </a:p>
                      </a:txBody>
                      <a:tcPr>
                        <a:blipFill rotWithShape="0">
                          <a:blip r:embed="rId2"/>
                          <a:stretch>
                            <a:fillRect l="-299698" t="-820" r="-100302" b="-550820"/>
                          </a:stretch>
                        </a:blipFill>
                      </a:tcPr>
                    </a:tc>
                    <a:tc>
                      <a:txBody>
                        <a:bodyPr/>
                        <a:lstStyle/>
                        <a:p>
                          <a:endParaRPr lang="en-US"/>
                        </a:p>
                      </a:txBody>
                      <a:tcPr>
                        <a:blipFill rotWithShape="0">
                          <a:blip r:embed="rId2"/>
                          <a:stretch>
                            <a:fillRect l="-400909" t="-820" r="-606" b="-550820"/>
                          </a:stretch>
                        </a:blipFill>
                      </a:tcPr>
                    </a:tc>
                  </a:tr>
                  <a:tr h="1284133">
                    <a:tc>
                      <a:txBody>
                        <a:bodyPr/>
                        <a:lstStyle/>
                        <a:p>
                          <a:endParaRPr lang="en-US"/>
                        </a:p>
                      </a:txBody>
                      <a:tcPr>
                        <a:blipFill rotWithShape="0">
                          <a:blip r:embed="rId2"/>
                          <a:stretch>
                            <a:fillRect l="-303" t="-58571" r="-401212" b="-220000"/>
                          </a:stretch>
                        </a:blipFill>
                      </a:tcPr>
                    </a:tc>
                    <a:tc>
                      <a:txBody>
                        <a:bodyPr/>
                        <a:lstStyle/>
                        <a:p>
                          <a:endParaRPr lang="en-US"/>
                        </a:p>
                      </a:txBody>
                      <a:tcPr>
                        <a:blipFill rotWithShape="0">
                          <a:blip r:embed="rId2"/>
                          <a:stretch>
                            <a:fillRect l="-100000" t="-58571" r="-300000" b="-220000"/>
                          </a:stretch>
                        </a:blipFill>
                      </a:tcPr>
                    </a:tc>
                    <a:tc>
                      <a:txBody>
                        <a:bodyPr/>
                        <a:lstStyle/>
                        <a:p>
                          <a:endParaRPr lang="en-US"/>
                        </a:p>
                      </a:txBody>
                      <a:tcPr>
                        <a:blipFill rotWithShape="0">
                          <a:blip r:embed="rId2"/>
                          <a:stretch>
                            <a:fillRect l="-200606" t="-58571" r="-200909" b="-220000"/>
                          </a:stretch>
                        </a:blipFill>
                      </a:tcPr>
                    </a:tc>
                    <a:tc>
                      <a:txBody>
                        <a:bodyPr/>
                        <a:lstStyle/>
                        <a:p>
                          <a:endParaRPr lang="en-US"/>
                        </a:p>
                      </a:txBody>
                      <a:tcPr>
                        <a:blipFill rotWithShape="0">
                          <a:blip r:embed="rId2"/>
                          <a:stretch>
                            <a:fillRect l="-299698" t="-58571" r="-100302" b="-220000"/>
                          </a:stretch>
                        </a:blipFill>
                      </a:tcPr>
                    </a:tc>
                    <a:tc>
                      <a:txBody>
                        <a:bodyPr/>
                        <a:lstStyle/>
                        <a:p>
                          <a:endParaRPr lang="en-US"/>
                        </a:p>
                      </a:txBody>
                      <a:tcPr>
                        <a:blipFill rotWithShape="0">
                          <a:blip r:embed="rId2"/>
                          <a:stretch>
                            <a:fillRect l="-400909" t="-58571" r="-606" b="-220000"/>
                          </a:stretch>
                        </a:blipFill>
                      </a:tcPr>
                    </a:tc>
                  </a:tr>
                  <a:tr h="1520283">
                    <a:tc>
                      <a:txBody>
                        <a:bodyPr/>
                        <a:lstStyle/>
                        <a:p>
                          <a:endParaRPr lang="en-US"/>
                        </a:p>
                      </a:txBody>
                      <a:tcPr>
                        <a:blipFill rotWithShape="0">
                          <a:blip r:embed="rId2"/>
                          <a:stretch>
                            <a:fillRect l="-303" t="-133200" r="-401212" b="-84800"/>
                          </a:stretch>
                        </a:blipFill>
                      </a:tcPr>
                    </a:tc>
                    <a:tc>
                      <a:txBody>
                        <a:bodyPr/>
                        <a:lstStyle/>
                        <a:p>
                          <a:endParaRPr lang="en-US"/>
                        </a:p>
                      </a:txBody>
                      <a:tcPr>
                        <a:blipFill rotWithShape="0">
                          <a:blip r:embed="rId2"/>
                          <a:stretch>
                            <a:fillRect l="-100000" t="-133200" r="-300000" b="-84800"/>
                          </a:stretch>
                        </a:blipFill>
                      </a:tcPr>
                    </a:tc>
                    <a:tc>
                      <a:txBody>
                        <a:bodyPr/>
                        <a:lstStyle/>
                        <a:p>
                          <a:endParaRPr lang="en-US"/>
                        </a:p>
                      </a:txBody>
                      <a:tcPr>
                        <a:blipFill rotWithShape="0">
                          <a:blip r:embed="rId2"/>
                          <a:stretch>
                            <a:fillRect l="-200606" t="-133200" r="-200909" b="-84800"/>
                          </a:stretch>
                        </a:blipFill>
                      </a:tcPr>
                    </a:tc>
                    <a:tc>
                      <a:txBody>
                        <a:bodyPr/>
                        <a:lstStyle/>
                        <a:p>
                          <a:endParaRPr lang="en-US"/>
                        </a:p>
                      </a:txBody>
                      <a:tcPr>
                        <a:blipFill rotWithShape="0">
                          <a:blip r:embed="rId2"/>
                          <a:stretch>
                            <a:fillRect l="-299698" t="-133200" r="-100302" b="-84800"/>
                          </a:stretch>
                        </a:blipFill>
                      </a:tcPr>
                    </a:tc>
                    <a:tc>
                      <a:txBody>
                        <a:bodyPr/>
                        <a:lstStyle/>
                        <a:p>
                          <a:endParaRPr lang="en-US"/>
                        </a:p>
                      </a:txBody>
                      <a:tcPr>
                        <a:blipFill rotWithShape="0">
                          <a:blip r:embed="rId2"/>
                          <a:stretch>
                            <a:fillRect l="-400909" t="-133200" r="-606" b="-84800"/>
                          </a:stretch>
                        </a:blipFill>
                      </a:tcPr>
                    </a:tc>
                  </a:tr>
                  <a:tr h="1277038">
                    <a:tc>
                      <a:txBody>
                        <a:bodyPr/>
                        <a:lstStyle/>
                        <a:p>
                          <a:endParaRPr lang="en-US"/>
                        </a:p>
                      </a:txBody>
                      <a:tcPr>
                        <a:blipFill rotWithShape="0">
                          <a:blip r:embed="rId2"/>
                          <a:stretch>
                            <a:fillRect l="-303" t="-277619" r="-401212" b="-952"/>
                          </a:stretch>
                        </a:blipFill>
                      </a:tcPr>
                    </a:tc>
                    <a:tc>
                      <a:txBody>
                        <a:bodyPr/>
                        <a:lstStyle/>
                        <a:p>
                          <a:endParaRPr lang="en-US"/>
                        </a:p>
                      </a:txBody>
                      <a:tcPr>
                        <a:blipFill rotWithShape="0">
                          <a:blip r:embed="rId2"/>
                          <a:stretch>
                            <a:fillRect l="-100000" t="-277619" r="-300000" b="-952"/>
                          </a:stretch>
                        </a:blipFill>
                      </a:tcPr>
                    </a:tc>
                    <a:tc>
                      <a:txBody>
                        <a:bodyPr/>
                        <a:lstStyle/>
                        <a:p>
                          <a:endParaRPr lang="en-US"/>
                        </a:p>
                      </a:txBody>
                      <a:tcPr>
                        <a:blipFill rotWithShape="0">
                          <a:blip r:embed="rId2"/>
                          <a:stretch>
                            <a:fillRect l="-200606" t="-277619" r="-200909" b="-952"/>
                          </a:stretch>
                        </a:blipFill>
                      </a:tcPr>
                    </a:tc>
                    <a:tc>
                      <a:txBody>
                        <a:bodyPr/>
                        <a:lstStyle/>
                        <a:p>
                          <a:endParaRPr lang="en-US"/>
                        </a:p>
                      </a:txBody>
                      <a:tcPr>
                        <a:blipFill rotWithShape="0">
                          <a:blip r:embed="rId2"/>
                          <a:stretch>
                            <a:fillRect l="-299698" t="-277619" r="-100302" b="-952"/>
                          </a:stretch>
                        </a:blipFill>
                      </a:tcPr>
                    </a:tc>
                    <a:tc>
                      <a:txBody>
                        <a:bodyPr/>
                        <a:lstStyle/>
                        <a:p>
                          <a:endParaRPr lang="en-US"/>
                        </a:p>
                      </a:txBody>
                      <a:tcPr>
                        <a:blipFill rotWithShape="0">
                          <a:blip r:embed="rId2"/>
                          <a:stretch>
                            <a:fillRect l="-400909" t="-277619" r="-606" b="-952"/>
                          </a:stretch>
                        </a:blipFill>
                      </a:tcPr>
                    </a:tc>
                  </a:tr>
                </a:tbl>
              </a:graphicData>
            </a:graphic>
          </p:graphicFrame>
        </mc:Fallback>
      </mc:AlternateContent>
    </p:spTree>
    <p:extLst>
      <p:ext uri="{BB962C8B-B14F-4D97-AF65-F5344CB8AC3E}">
        <p14:creationId xmlns:p14="http://schemas.microsoft.com/office/powerpoint/2010/main" val="2205148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a:bodyPr>
          <a:lstStyle/>
          <a:p>
            <a:pPr algn="l"/>
            <a:endParaRPr lang="en-US" b="1" dirty="0"/>
          </a:p>
        </p:txBody>
      </p:sp>
      <p:sp>
        <p:nvSpPr>
          <p:cNvPr id="3" name="Subtitle 2"/>
          <p:cNvSpPr>
            <a:spLocks noGrp="1"/>
          </p:cNvSpPr>
          <p:nvPr>
            <p:ph type="subTitle" idx="1"/>
          </p:nvPr>
        </p:nvSpPr>
        <p:spPr>
          <a:xfrm>
            <a:off x="1433015" y="1744578"/>
            <a:ext cx="10522424" cy="4860937"/>
          </a:xfrm>
        </p:spPr>
        <p:txBody>
          <a:bodyPr>
            <a:normAutofit fontScale="92500"/>
          </a:bodyPr>
          <a:lstStyle/>
          <a:p>
            <a:pPr marL="571500" indent="-571500" algn="l">
              <a:buFont typeface="Wingdings" panose="05000000000000000000" pitchFamily="2" charset="2"/>
              <a:buChar char="v"/>
            </a:pPr>
            <a:r>
              <a:rPr lang="en-US" sz="4400" dirty="0"/>
              <a:t>The index of item discrimination (D) vary from +1.00 through 0.00 to -1.00.</a:t>
            </a:r>
          </a:p>
          <a:p>
            <a:pPr marL="571500" indent="-571500" algn="l">
              <a:buFont typeface="Wingdings" panose="05000000000000000000" pitchFamily="2" charset="2"/>
              <a:buChar char="v"/>
            </a:pPr>
            <a:r>
              <a:rPr lang="en-US" sz="4400" dirty="0"/>
              <a:t>The maximum size of D is +1.00</a:t>
            </a:r>
          </a:p>
          <a:p>
            <a:pPr marL="571500" indent="-571500" algn="l">
              <a:buFont typeface="Wingdings" panose="05000000000000000000" pitchFamily="2" charset="2"/>
              <a:buChar char="v"/>
            </a:pPr>
            <a:r>
              <a:rPr lang="en-US" sz="4400" dirty="0"/>
              <a:t>The minimum size of D is -1.00</a:t>
            </a:r>
          </a:p>
          <a:p>
            <a:pPr marL="571500" indent="-571500" algn="l">
              <a:buFont typeface="Wingdings" panose="05000000000000000000" pitchFamily="2" charset="2"/>
              <a:buChar char="v"/>
            </a:pPr>
            <a:r>
              <a:rPr lang="en-US" sz="4400" dirty="0"/>
              <a:t>The D will be zero when from high or low group answers the item correctly or all of them answers correctly.</a:t>
            </a:r>
          </a:p>
        </p:txBody>
      </p:sp>
    </p:spTree>
    <p:extLst>
      <p:ext uri="{BB962C8B-B14F-4D97-AF65-F5344CB8AC3E}">
        <p14:creationId xmlns:p14="http://schemas.microsoft.com/office/powerpoint/2010/main" val="912995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t>What is a “good” value?</a:t>
            </a:r>
          </a:p>
        </p:txBody>
      </p:sp>
      <p:sp>
        <p:nvSpPr>
          <p:cNvPr id="11267" name="Rectangle 3"/>
          <p:cNvSpPr>
            <a:spLocks noGrp="1" noChangeArrowheads="1"/>
          </p:cNvSpPr>
          <p:nvPr>
            <p:ph type="body" sz="half" idx="3"/>
          </p:nvPr>
        </p:nvSpPr>
        <p:spPr>
          <a:xfrm>
            <a:off x="1770905" y="3969223"/>
            <a:ext cx="9802396" cy="2527111"/>
          </a:xfrm>
        </p:spPr>
        <p:txBody>
          <a:bodyPr>
            <a:noAutofit/>
          </a:bodyPr>
          <a:lstStyle/>
          <a:p>
            <a:pPr eaLnBrk="1" hangingPunct="1">
              <a:lnSpc>
                <a:spcPct val="90000"/>
              </a:lnSpc>
            </a:pPr>
            <a:r>
              <a:rPr lang="en-US" sz="2400" dirty="0"/>
              <a:t>For exams with a normal distribution, a discrimination of 0.3 and above is good; 0.6 and above is very good.</a:t>
            </a:r>
          </a:p>
          <a:p>
            <a:pPr eaLnBrk="1" hangingPunct="1">
              <a:lnSpc>
                <a:spcPct val="90000"/>
              </a:lnSpc>
            </a:pPr>
            <a:r>
              <a:rPr lang="en-US" sz="2400" dirty="0"/>
              <a:t>Values close to 0 mean that most students performed the same on an item.</a:t>
            </a:r>
          </a:p>
          <a:p>
            <a:pPr eaLnBrk="1" hangingPunct="1">
              <a:lnSpc>
                <a:spcPct val="90000"/>
              </a:lnSpc>
            </a:pPr>
            <a:r>
              <a:rPr lang="en-US" sz="2400" dirty="0"/>
              <a:t>The index should never be negative.</a:t>
            </a:r>
          </a:p>
        </p:txBody>
      </p:sp>
      <p:pic>
        <p:nvPicPr>
          <p:cNvPr id="11268" name="Picture 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092" y="1214319"/>
            <a:ext cx="3457575"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0917" y="1171458"/>
            <a:ext cx="4271963"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7957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fontScale="90000"/>
          </a:bodyPr>
          <a:lstStyle/>
          <a:p>
            <a:pPr algn="l"/>
            <a:r>
              <a:rPr lang="en-US" b="1" dirty="0"/>
              <a:t>Another consideration for D</a:t>
            </a:r>
          </a:p>
        </p:txBody>
      </p:sp>
      <p:sp>
        <p:nvSpPr>
          <p:cNvPr id="3" name="Subtitle 2"/>
          <p:cNvSpPr>
            <a:spLocks noGrp="1"/>
          </p:cNvSpPr>
          <p:nvPr>
            <p:ph type="subTitle" idx="1"/>
          </p:nvPr>
        </p:nvSpPr>
        <p:spPr>
          <a:xfrm>
            <a:off x="1976298" y="1744579"/>
            <a:ext cx="9706186" cy="4710812"/>
          </a:xfrm>
        </p:spPr>
        <p:txBody>
          <a:bodyPr>
            <a:normAutofit/>
          </a:bodyPr>
          <a:lstStyle/>
          <a:p>
            <a:pPr marL="571500" indent="-571500">
              <a:buFont typeface="Wingdings" panose="05000000000000000000" pitchFamily="2" charset="2"/>
              <a:buChar char="ü"/>
            </a:pPr>
            <a:r>
              <a:rPr lang="en-US" sz="4400" dirty="0"/>
              <a:t>0.40 and greater are very good</a:t>
            </a:r>
          </a:p>
          <a:p>
            <a:pPr marL="571500" indent="-571500">
              <a:buFont typeface="Wingdings" panose="05000000000000000000" pitchFamily="2" charset="2"/>
              <a:buChar char="ü"/>
            </a:pPr>
            <a:r>
              <a:rPr lang="en-US" sz="4400" dirty="0"/>
              <a:t>0.30 to .39 are reasonably good</a:t>
            </a:r>
          </a:p>
          <a:p>
            <a:pPr marL="571500" indent="-571500">
              <a:buFont typeface="Wingdings" panose="05000000000000000000" pitchFamily="2" charset="2"/>
              <a:buChar char="ü"/>
            </a:pPr>
            <a:r>
              <a:rPr lang="en-US" sz="4400" dirty="0"/>
              <a:t>0.20 to .29 are marginal items and need some revision, </a:t>
            </a:r>
          </a:p>
          <a:p>
            <a:pPr marL="571500" indent="-571500">
              <a:buFont typeface="Wingdings" panose="05000000000000000000" pitchFamily="2" charset="2"/>
              <a:buChar char="ü"/>
            </a:pPr>
            <a:r>
              <a:rPr lang="en-US" sz="4400" dirty="0"/>
              <a:t>0.19 and below are considered poor items</a:t>
            </a:r>
          </a:p>
        </p:txBody>
      </p:sp>
    </p:spTree>
    <p:extLst>
      <p:ext uri="{BB962C8B-B14F-4D97-AF65-F5344CB8AC3E}">
        <p14:creationId xmlns:p14="http://schemas.microsoft.com/office/powerpoint/2010/main" val="4233703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a:bodyPr>
          <a:lstStyle/>
          <a:p>
            <a:pPr algn="l"/>
            <a:endParaRPr lang="en-US" b="1" dirty="0"/>
          </a:p>
        </p:txBody>
      </p:sp>
      <p:sp>
        <p:nvSpPr>
          <p:cNvPr id="3" name="Subtitle 2"/>
          <p:cNvSpPr>
            <a:spLocks noGrp="1"/>
          </p:cNvSpPr>
          <p:nvPr>
            <p:ph type="subTitle" idx="1"/>
          </p:nvPr>
        </p:nvSpPr>
        <p:spPr>
          <a:xfrm>
            <a:off x="1976298" y="1744579"/>
            <a:ext cx="9706186" cy="4710812"/>
          </a:xfrm>
        </p:spPr>
        <p:txBody>
          <a:bodyPr>
            <a:normAutofit/>
          </a:bodyPr>
          <a:lstStyle/>
          <a:p>
            <a:pPr algn="l"/>
            <a:r>
              <a:rPr lang="en-US" sz="4400" dirty="0"/>
              <a:t>The larger the D value the better the item will be. For the purpose of classroom testing we can accept an item whose D value is not below +0.20</a:t>
            </a:r>
          </a:p>
        </p:txBody>
      </p:sp>
    </p:spTree>
    <p:extLst>
      <p:ext uri="{BB962C8B-B14F-4D97-AF65-F5344CB8AC3E}">
        <p14:creationId xmlns:p14="http://schemas.microsoft.com/office/powerpoint/2010/main" val="2726192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fontScale="90000"/>
          </a:bodyPr>
          <a:lstStyle/>
          <a:p>
            <a:pPr algn="l"/>
            <a:r>
              <a:rPr lang="en-US" b="1" dirty="0"/>
              <a:t>What is Discrimination power?</a:t>
            </a:r>
          </a:p>
        </p:txBody>
      </p:sp>
      <p:sp>
        <p:nvSpPr>
          <p:cNvPr id="3" name="Subtitle 2"/>
          <p:cNvSpPr>
            <a:spLocks noGrp="1"/>
          </p:cNvSpPr>
          <p:nvPr>
            <p:ph type="subTitle" idx="1"/>
          </p:nvPr>
        </p:nvSpPr>
        <p:spPr>
          <a:xfrm>
            <a:off x="1976298" y="1744579"/>
            <a:ext cx="9105684" cy="4819994"/>
          </a:xfrm>
        </p:spPr>
        <p:txBody>
          <a:bodyPr>
            <a:normAutofit lnSpcReduction="10000"/>
          </a:bodyPr>
          <a:lstStyle/>
          <a:p>
            <a:pPr algn="l"/>
            <a:r>
              <a:rPr lang="en-US" sz="4400" dirty="0"/>
              <a:t>The word </a:t>
            </a:r>
            <a:r>
              <a:rPr lang="en-US" sz="4400"/>
              <a:t>Discrimination means:</a:t>
            </a:r>
          </a:p>
          <a:p>
            <a:r>
              <a:rPr lang="en-US" sz="4400" dirty="0"/>
              <a:t>Recognition and understanding of the difference between one thing and another</a:t>
            </a:r>
          </a:p>
          <a:p>
            <a:r>
              <a:rPr lang="en-US" sz="4400" dirty="0"/>
              <a:t>The ability to judge what is of high quality; good </a:t>
            </a:r>
            <a:r>
              <a:rPr lang="en-US" sz="4400" dirty="0" err="1"/>
              <a:t>judgement</a:t>
            </a:r>
            <a:r>
              <a:rPr lang="en-US" sz="4400" dirty="0"/>
              <a:t> or taste</a:t>
            </a:r>
          </a:p>
        </p:txBody>
      </p:sp>
    </p:spTree>
    <p:extLst>
      <p:ext uri="{BB962C8B-B14F-4D97-AF65-F5344CB8AC3E}">
        <p14:creationId xmlns:p14="http://schemas.microsoft.com/office/powerpoint/2010/main" val="364479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a:bodyPr>
          <a:lstStyle/>
          <a:p>
            <a:pPr algn="l"/>
            <a:r>
              <a:rPr lang="en-US" b="1" dirty="0"/>
              <a:t>Discrimination Power</a:t>
            </a:r>
          </a:p>
        </p:txBody>
      </p:sp>
      <p:sp>
        <p:nvSpPr>
          <p:cNvPr id="3" name="Subtitle 2"/>
          <p:cNvSpPr>
            <a:spLocks noGrp="1"/>
          </p:cNvSpPr>
          <p:nvPr>
            <p:ph type="subTitle" idx="1"/>
          </p:nvPr>
        </p:nvSpPr>
        <p:spPr>
          <a:xfrm>
            <a:off x="1976298" y="1744578"/>
            <a:ext cx="9665242" cy="4451505"/>
          </a:xfrm>
        </p:spPr>
        <p:txBody>
          <a:bodyPr>
            <a:normAutofit/>
          </a:bodyPr>
          <a:lstStyle/>
          <a:p>
            <a:pPr algn="l"/>
            <a:r>
              <a:rPr lang="en-US" sz="4800" dirty="0"/>
              <a:t>The Discrimination Power of a test item is its ability to differentiate between good (H) and poor (L) students.</a:t>
            </a:r>
          </a:p>
        </p:txBody>
      </p:sp>
    </p:spTree>
    <p:extLst>
      <p:ext uri="{BB962C8B-B14F-4D97-AF65-F5344CB8AC3E}">
        <p14:creationId xmlns:p14="http://schemas.microsoft.com/office/powerpoint/2010/main" val="375898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1925" y="319310"/>
            <a:ext cx="8911687" cy="1280890"/>
          </a:xfrm>
        </p:spPr>
        <p:txBody>
          <a:bodyPr/>
          <a:lstStyle/>
          <a:p>
            <a:r>
              <a:rPr lang="en-US" dirty="0"/>
              <a:t>Purposes</a:t>
            </a:r>
          </a:p>
        </p:txBody>
      </p:sp>
      <p:sp>
        <p:nvSpPr>
          <p:cNvPr id="3" name="Content Placeholder 2"/>
          <p:cNvSpPr>
            <a:spLocks noGrp="1"/>
          </p:cNvSpPr>
          <p:nvPr>
            <p:ph idx="1"/>
          </p:nvPr>
        </p:nvSpPr>
        <p:spPr>
          <a:xfrm>
            <a:off x="2211925" y="1854200"/>
            <a:ext cx="8915400" cy="3777622"/>
          </a:xfrm>
        </p:spPr>
        <p:txBody>
          <a:bodyPr/>
          <a:lstStyle/>
          <a:p>
            <a:r>
              <a:rPr lang="en-US" dirty="0"/>
              <a:t>Helps to check and improve the quality of items</a:t>
            </a:r>
          </a:p>
          <a:p>
            <a:r>
              <a:rPr lang="en-US" dirty="0"/>
              <a:t>Distinguish between good and weak students</a:t>
            </a:r>
          </a:p>
          <a:p>
            <a:r>
              <a:rPr lang="en-US" dirty="0"/>
              <a:t>Helps in preparing </a:t>
            </a:r>
            <a:r>
              <a:rPr lang="en-US"/>
              <a:t>best test items</a:t>
            </a:r>
            <a:endParaRPr lang="en-US" dirty="0"/>
          </a:p>
        </p:txBody>
      </p:sp>
    </p:spTree>
    <p:extLst>
      <p:ext uri="{BB962C8B-B14F-4D97-AF65-F5344CB8AC3E}">
        <p14:creationId xmlns:p14="http://schemas.microsoft.com/office/powerpoint/2010/main" val="3670488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a:bodyPr>
          <a:lstStyle/>
          <a:p>
            <a:pPr algn="l"/>
            <a:endParaRPr lang="en-US" b="1" dirty="0"/>
          </a:p>
        </p:txBody>
      </p:sp>
      <p:sp>
        <p:nvSpPr>
          <p:cNvPr id="3" name="Subtitle 2"/>
          <p:cNvSpPr>
            <a:spLocks noGrp="1"/>
          </p:cNvSpPr>
          <p:nvPr>
            <p:ph type="subTitle" idx="1"/>
          </p:nvPr>
        </p:nvSpPr>
        <p:spPr>
          <a:xfrm>
            <a:off x="1976298" y="1744579"/>
            <a:ext cx="9706186" cy="4710812"/>
          </a:xfrm>
        </p:spPr>
        <p:txBody>
          <a:bodyPr>
            <a:normAutofit/>
          </a:bodyPr>
          <a:lstStyle/>
          <a:p>
            <a:pPr algn="l"/>
            <a:r>
              <a:rPr lang="en-US" sz="4400" dirty="0"/>
              <a:t>The process for determining item discrimination index is to subtract the proportion of correct responses in the low scoring group from that of the high scoring group. We can express it in a formula as :</a:t>
            </a:r>
          </a:p>
        </p:txBody>
      </p:sp>
    </p:spTree>
    <p:extLst>
      <p:ext uri="{BB962C8B-B14F-4D97-AF65-F5344CB8AC3E}">
        <p14:creationId xmlns:p14="http://schemas.microsoft.com/office/powerpoint/2010/main" val="1806775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9234259" cy="1144781"/>
          </a:xfrm>
        </p:spPr>
        <p:txBody>
          <a:bodyPr>
            <a:normAutofit/>
          </a:bodyPr>
          <a:lstStyle/>
          <a:p>
            <a:pPr algn="l"/>
            <a:endParaRPr lang="en-US" b="1" dirty="0"/>
          </a:p>
        </p:txBody>
      </p:sp>
      <p:sp>
        <p:nvSpPr>
          <p:cNvPr id="3" name="Subtitle 2"/>
          <p:cNvSpPr>
            <a:spLocks noGrp="1"/>
          </p:cNvSpPr>
          <p:nvPr>
            <p:ph type="subTitle" idx="1"/>
          </p:nvPr>
        </p:nvSpPr>
        <p:spPr>
          <a:xfrm>
            <a:off x="1976298" y="1744579"/>
            <a:ext cx="9706186" cy="4710812"/>
          </a:xfrm>
        </p:spPr>
        <p:txBody>
          <a:bodyPr>
            <a:normAutofit/>
          </a:bodyPr>
          <a:lstStyle/>
          <a:p>
            <a:pPr algn="l"/>
            <a:r>
              <a:rPr lang="en-US" sz="4400" dirty="0"/>
              <a:t>Before going to the formula first we need to collect data required for the formula. We need to make Analysis working sheet as we prepare in item analysis.</a:t>
            </a:r>
          </a:p>
        </p:txBody>
      </p:sp>
    </p:spTree>
    <p:extLst>
      <p:ext uri="{BB962C8B-B14F-4D97-AF65-F5344CB8AC3E}">
        <p14:creationId xmlns:p14="http://schemas.microsoft.com/office/powerpoint/2010/main" val="377197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10094069" cy="1144781"/>
          </a:xfrm>
        </p:spPr>
        <p:txBody>
          <a:bodyPr>
            <a:normAutofit fontScale="90000"/>
          </a:bodyPr>
          <a:lstStyle/>
          <a:p>
            <a:pPr algn="l"/>
            <a:r>
              <a:rPr lang="en-US" b="1" dirty="0"/>
              <a:t>Making item analysis worksheet</a:t>
            </a:r>
          </a:p>
        </p:txBody>
      </p:sp>
      <p:sp>
        <p:nvSpPr>
          <p:cNvPr id="3" name="Subtitle 2"/>
          <p:cNvSpPr>
            <a:spLocks noGrp="1"/>
          </p:cNvSpPr>
          <p:nvPr>
            <p:ph type="subTitle" idx="1"/>
          </p:nvPr>
        </p:nvSpPr>
        <p:spPr>
          <a:xfrm>
            <a:off x="1976298" y="1744579"/>
            <a:ext cx="9706186" cy="4710812"/>
          </a:xfrm>
        </p:spPr>
        <p:txBody>
          <a:bodyPr>
            <a:normAutofit fontScale="92500" lnSpcReduction="20000"/>
          </a:bodyPr>
          <a:lstStyle/>
          <a:p>
            <a:pPr marL="571500" indent="-571500" algn="l">
              <a:buFont typeface="Arial" panose="020B0604020202020204" pitchFamily="34" charset="0"/>
              <a:buChar char="•"/>
            </a:pPr>
            <a:r>
              <a:rPr lang="en-US" sz="4400" dirty="0"/>
              <a:t>First score the test</a:t>
            </a:r>
          </a:p>
          <a:p>
            <a:pPr marL="571500" indent="-571500" algn="l">
              <a:buFont typeface="Arial" panose="020B0604020202020204" pitchFamily="34" charset="0"/>
              <a:buChar char="•"/>
            </a:pPr>
            <a:r>
              <a:rPr lang="en-US" sz="4400" dirty="0"/>
              <a:t>Then arrange the test papers in descending order on the basis of marks (highest score to lowest score)</a:t>
            </a:r>
          </a:p>
          <a:p>
            <a:pPr marL="571500" indent="-571500" algn="l">
              <a:buFont typeface="Arial" panose="020B0604020202020204" pitchFamily="34" charset="0"/>
              <a:buChar char="•"/>
            </a:pPr>
            <a:r>
              <a:rPr lang="en-US" sz="4400" dirty="0"/>
              <a:t>Select about one forth of the papers from highest scores and one forth from lowest scores.</a:t>
            </a:r>
          </a:p>
        </p:txBody>
      </p:sp>
    </p:spTree>
    <p:extLst>
      <p:ext uri="{BB962C8B-B14F-4D97-AF65-F5344CB8AC3E}">
        <p14:creationId xmlns:p14="http://schemas.microsoft.com/office/powerpoint/2010/main" val="1602589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277" y="178692"/>
            <a:ext cx="10094069" cy="1144781"/>
          </a:xfrm>
        </p:spPr>
        <p:txBody>
          <a:bodyPr>
            <a:normAutofit fontScale="90000"/>
          </a:bodyPr>
          <a:lstStyle/>
          <a:p>
            <a:pPr algn="l"/>
            <a:r>
              <a:rPr lang="en-US" b="1" dirty="0"/>
              <a:t>Making item analysis worksheet</a:t>
            </a:r>
          </a:p>
        </p:txBody>
      </p:sp>
      <p:sp>
        <p:nvSpPr>
          <p:cNvPr id="3" name="Subtitle 2"/>
          <p:cNvSpPr>
            <a:spLocks noGrp="1"/>
          </p:cNvSpPr>
          <p:nvPr>
            <p:ph type="subTitle" idx="1"/>
          </p:nvPr>
        </p:nvSpPr>
        <p:spPr>
          <a:xfrm>
            <a:off x="1976298" y="1744579"/>
            <a:ext cx="9706186" cy="4710812"/>
          </a:xfrm>
        </p:spPr>
        <p:txBody>
          <a:bodyPr>
            <a:normAutofit/>
          </a:bodyPr>
          <a:lstStyle/>
          <a:p>
            <a:pPr marL="571500" indent="-571500" algn="l">
              <a:buFont typeface="Arial" panose="020B0604020202020204" pitchFamily="34" charset="0"/>
              <a:buChar char="•"/>
            </a:pPr>
            <a:r>
              <a:rPr lang="en-US" sz="4400" dirty="0"/>
              <a:t>Now draw a table and write each item number and its response for each student in the form of correct (1) and wrong (0).</a:t>
            </a:r>
          </a:p>
        </p:txBody>
      </p:sp>
    </p:spTree>
    <p:extLst>
      <p:ext uri="{BB962C8B-B14F-4D97-AF65-F5344CB8AC3E}">
        <p14:creationId xmlns:p14="http://schemas.microsoft.com/office/powerpoint/2010/main" val="2821861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1" name="Object 3"/>
          <p:cNvGraphicFramePr>
            <a:graphicFrameLocks noChangeAspect="1"/>
          </p:cNvGraphicFramePr>
          <p:nvPr/>
        </p:nvGraphicFramePr>
        <p:xfrm>
          <a:off x="1528763" y="682625"/>
          <a:ext cx="9458325" cy="6127750"/>
        </p:xfrm>
        <a:graphic>
          <a:graphicData uri="http://schemas.openxmlformats.org/presentationml/2006/ole">
            <mc:AlternateContent xmlns:mc="http://schemas.openxmlformats.org/markup-compatibility/2006">
              <mc:Choice xmlns:v="urn:schemas-microsoft-com:vml" Requires="v">
                <p:oleObj spid="_x0000_s3088" name="Document" r:id="rId3" imgW="7033715" imgH="4547918" progId="Word.Document.12">
                  <p:embed/>
                </p:oleObj>
              </mc:Choice>
              <mc:Fallback>
                <p:oleObj name="Document" r:id="rId3" imgW="7033715" imgH="4547918" progId="Word.Document.12">
                  <p:embed/>
                  <p:pic>
                    <p:nvPicPr>
                      <p:cNvPr id="0" name=""/>
                      <p:cNvPicPr>
                        <a:picLocks noChangeAspect="1" noChangeArrowheads="1"/>
                      </p:cNvPicPr>
                      <p:nvPr/>
                    </p:nvPicPr>
                    <p:blipFill>
                      <a:blip r:embed="rId4"/>
                      <a:srcRect/>
                      <a:stretch>
                        <a:fillRect/>
                      </a:stretch>
                    </p:blipFill>
                    <p:spPr bwMode="auto">
                      <a:xfrm>
                        <a:off x="1528763" y="682625"/>
                        <a:ext cx="9458325" cy="612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0291466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277</TotalTime>
  <Words>580</Words>
  <Application>Microsoft Office PowerPoint</Application>
  <PresentationFormat>Widescreen</PresentationFormat>
  <Paragraphs>64</Paragraphs>
  <Slides>18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Cambria Math</vt:lpstr>
      <vt:lpstr>Century Gothic</vt:lpstr>
      <vt:lpstr>Wingdings</vt:lpstr>
      <vt:lpstr>Wingdings 3</vt:lpstr>
      <vt:lpstr>Wisp</vt:lpstr>
      <vt:lpstr>Document</vt:lpstr>
      <vt:lpstr>     Item Discrimination  Power</vt:lpstr>
      <vt:lpstr>What is Discrimination power?</vt:lpstr>
      <vt:lpstr>Discrimination Power</vt:lpstr>
      <vt:lpstr>Purposes</vt:lpstr>
      <vt:lpstr>PowerPoint Presentation</vt:lpstr>
      <vt:lpstr>PowerPoint Presentation</vt:lpstr>
      <vt:lpstr>Making item analysis worksheet</vt:lpstr>
      <vt:lpstr>Making item analysis worksheet</vt:lpstr>
      <vt:lpstr>PowerPoint Presentation</vt:lpstr>
      <vt:lpstr>PowerPoint Presentation</vt:lpstr>
      <vt:lpstr>PowerPoint Presentation</vt:lpstr>
      <vt:lpstr>Discrimination Index Formula</vt:lpstr>
      <vt:lpstr>PowerPoint Presentation</vt:lpstr>
      <vt:lpstr>PowerPoint Presentation</vt:lpstr>
      <vt:lpstr>PowerPoint Presentation</vt:lpstr>
      <vt:lpstr>What is a “good” value?</vt:lpstr>
      <vt:lpstr>Another consideration for 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TUFAIL AHMAD R.No:  73 Subject:  TEST  DEV      &amp; EVALUATION  Topic: Item Discrimination Power</dc:title>
  <dc:creator>Tufail Ahmad</dc:creator>
  <cp:lastModifiedBy>Umair</cp:lastModifiedBy>
  <cp:revision>25</cp:revision>
  <dcterms:created xsi:type="dcterms:W3CDTF">2015-11-10T17:07:03Z</dcterms:created>
  <dcterms:modified xsi:type="dcterms:W3CDTF">2020-04-04T05:21:06Z</dcterms:modified>
</cp:coreProperties>
</file>